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Titolo Testo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Corpo livello uno</a:t>
            </a:r>
            <a:endParaRPr sz="3200"/>
          </a:p>
          <a:p>
            <a:pPr lvl="1">
              <a:defRPr sz="1800"/>
            </a:pPr>
            <a:r>
              <a:rPr sz="3200"/>
              <a:t>Corpo livello due</a:t>
            </a:r>
            <a:endParaRPr sz="3200"/>
          </a:p>
          <a:p>
            <a:pPr lvl="2">
              <a:defRPr sz="1800"/>
            </a:pPr>
            <a:r>
              <a:rPr sz="3200"/>
              <a:t>Corpo livello tre</a:t>
            </a:r>
            <a:endParaRPr sz="3200"/>
          </a:p>
          <a:p>
            <a:pPr lvl="3">
              <a:defRPr sz="1800"/>
            </a:pPr>
            <a:r>
              <a:rPr sz="3200"/>
              <a:t>Corpo livello quattro</a:t>
            </a:r>
            <a:endParaRPr sz="3200"/>
          </a:p>
          <a:p>
            <a:pPr lvl="4">
              <a:defRPr sz="1800"/>
            </a:pPr>
            <a:r>
              <a:rPr sz="3200"/>
              <a:t>Livello 5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Oriz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Titolo Testo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Corpo livello uno</a:t>
            </a:r>
            <a:endParaRPr sz="3200"/>
          </a:p>
          <a:p>
            <a:pPr lvl="1">
              <a:defRPr sz="1800"/>
            </a:pPr>
            <a:r>
              <a:rPr sz="3200"/>
              <a:t>Corpo livello due</a:t>
            </a:r>
            <a:endParaRPr sz="3200"/>
          </a:p>
          <a:p>
            <a:pPr lvl="2">
              <a:defRPr sz="1800"/>
            </a:pPr>
            <a:r>
              <a:rPr sz="3200"/>
              <a:t>Corpo livello tre</a:t>
            </a:r>
            <a:endParaRPr sz="3200"/>
          </a:p>
          <a:p>
            <a:pPr lvl="3">
              <a:defRPr sz="1800"/>
            </a:pPr>
            <a:r>
              <a:rPr sz="3200"/>
              <a:t>Corpo livello quattro</a:t>
            </a:r>
            <a:endParaRPr sz="3200"/>
          </a:p>
          <a:p>
            <a:pPr lvl="4">
              <a:defRPr sz="1800"/>
            </a:pPr>
            <a:r>
              <a:rPr sz="3200"/>
              <a:t>Livello 5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olo - Centr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Titolo Testo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Titolo Testo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Corpo livello uno</a:t>
            </a:r>
            <a:endParaRPr sz="3200"/>
          </a:p>
          <a:p>
            <a:pPr lvl="1">
              <a:defRPr sz="1800"/>
            </a:pPr>
            <a:r>
              <a:rPr sz="3200"/>
              <a:t>Corpo livello due</a:t>
            </a:r>
            <a:endParaRPr sz="3200"/>
          </a:p>
          <a:p>
            <a:pPr lvl="2">
              <a:defRPr sz="1800"/>
            </a:pPr>
            <a:r>
              <a:rPr sz="3200"/>
              <a:t>Corpo livello tre</a:t>
            </a:r>
            <a:endParaRPr sz="3200"/>
          </a:p>
          <a:p>
            <a:pPr lvl="3">
              <a:defRPr sz="1800"/>
            </a:pPr>
            <a:r>
              <a:rPr sz="3200"/>
              <a:t>Corpo livello quattro</a:t>
            </a:r>
            <a:endParaRPr sz="3200"/>
          </a:p>
          <a:p>
            <a:pPr lvl="4">
              <a:defRPr sz="1800"/>
            </a:pPr>
            <a:r>
              <a:rPr sz="3200"/>
              <a:t>Livello 5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olo - In al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Titolo Testo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Titolo Testo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Corpo livello uno</a:t>
            </a:r>
            <a:endParaRPr sz="3600"/>
          </a:p>
          <a:p>
            <a:pPr lvl="1">
              <a:defRPr sz="1800"/>
            </a:pPr>
            <a:r>
              <a:rPr sz="3600"/>
              <a:t>Corpo livello due</a:t>
            </a:r>
            <a:endParaRPr sz="3600"/>
          </a:p>
          <a:p>
            <a:pPr lvl="2">
              <a:defRPr sz="1800"/>
            </a:pPr>
            <a:r>
              <a:rPr sz="3600"/>
              <a:t>Corpo livello tre</a:t>
            </a:r>
            <a:endParaRPr sz="3600"/>
          </a:p>
          <a:p>
            <a:pPr lvl="3">
              <a:defRPr sz="1800"/>
            </a:pPr>
            <a:r>
              <a:rPr sz="3600"/>
              <a:t>Corpo livello quattro</a:t>
            </a:r>
            <a:endParaRPr sz="3600"/>
          </a:p>
          <a:p>
            <a:pPr lvl="4">
              <a:defRPr sz="1800"/>
            </a:pPr>
            <a:r>
              <a:rPr sz="3600"/>
              <a:t>Livello 5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xfrm>
            <a:off x="952500" y="3937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Titolo Testo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Corpo livello uno</a:t>
            </a:r>
            <a:endParaRPr sz="2800"/>
          </a:p>
          <a:p>
            <a:pPr lvl="1">
              <a:defRPr sz="1800"/>
            </a:pPr>
            <a:r>
              <a:rPr sz="2800"/>
              <a:t>Corpo livello due</a:t>
            </a:r>
            <a:endParaRPr sz="2800"/>
          </a:p>
          <a:p>
            <a:pPr lvl="2">
              <a:defRPr sz="1800"/>
            </a:pPr>
            <a:r>
              <a:rPr sz="2800"/>
              <a:t>Corpo livello tre</a:t>
            </a:r>
            <a:endParaRPr sz="2800"/>
          </a:p>
          <a:p>
            <a:pPr lvl="3">
              <a:defRPr sz="1800"/>
            </a:pPr>
            <a:r>
              <a:rPr sz="2800"/>
              <a:t>Corpo livello quattro</a:t>
            </a:r>
            <a:endParaRPr sz="2800"/>
          </a:p>
          <a:p>
            <a:pPr lvl="4">
              <a:defRPr sz="1800"/>
            </a:pPr>
            <a:r>
              <a:rPr sz="2800"/>
              <a:t>Livello 5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Corpo livello uno</a:t>
            </a:r>
            <a:endParaRPr sz="3600"/>
          </a:p>
          <a:p>
            <a:pPr lvl="1">
              <a:defRPr sz="1800"/>
            </a:pPr>
            <a:r>
              <a:rPr sz="3600"/>
              <a:t>Corpo livello due</a:t>
            </a:r>
            <a:endParaRPr sz="3600"/>
          </a:p>
          <a:p>
            <a:pPr lvl="2">
              <a:defRPr sz="1800"/>
            </a:pPr>
            <a:r>
              <a:rPr sz="3600"/>
              <a:t>Corpo livello tre</a:t>
            </a:r>
            <a:endParaRPr sz="3600"/>
          </a:p>
          <a:p>
            <a:pPr lvl="3">
              <a:defRPr sz="1800"/>
            </a:pPr>
            <a:r>
              <a:rPr sz="3600"/>
              <a:t>Corpo livello quattro</a:t>
            </a:r>
            <a:endParaRPr sz="3600"/>
          </a:p>
          <a:p>
            <a:pPr lvl="4">
              <a:defRPr sz="1800"/>
            </a:pPr>
            <a:r>
              <a:rPr sz="3600"/>
              <a:t>Livello 5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Titolo Testo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Corpo livello uno</a:t>
            </a:r>
            <a:endParaRPr sz="3600"/>
          </a:p>
          <a:p>
            <a:pPr lvl="1">
              <a:defRPr sz="1800"/>
            </a:pPr>
            <a:r>
              <a:rPr sz="3600"/>
              <a:t>Corpo livello due</a:t>
            </a:r>
            <a:endParaRPr sz="3600"/>
          </a:p>
          <a:p>
            <a:pPr lvl="2">
              <a:defRPr sz="1800"/>
            </a:pPr>
            <a:r>
              <a:rPr sz="3600"/>
              <a:t>Corpo livello tre</a:t>
            </a:r>
            <a:endParaRPr sz="3600"/>
          </a:p>
          <a:p>
            <a:pPr lvl="3">
              <a:defRPr sz="1800"/>
            </a:pPr>
            <a:r>
              <a:rPr sz="3600"/>
              <a:t>Corpo livello quattro</a:t>
            </a:r>
            <a:endParaRPr sz="3600"/>
          </a:p>
          <a:p>
            <a:pPr lvl="4">
              <a:defRPr sz="1800"/>
            </a:pPr>
            <a:r>
              <a:rPr sz="3600"/>
              <a:t>Livello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xfrm>
            <a:off x="1270000" y="13843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Programmazione avanzata Java e C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1270000" y="5283200"/>
            <a:ext cx="10464800" cy="11303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Building a web application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 lvl="0">
              <a:defRPr sz="1800"/>
            </a:pPr>
            <a:r>
              <a:rPr sz="8000"/>
              <a:t>Two way data binding</a:t>
            </a:r>
          </a:p>
        </p:txBody>
      </p:sp>
      <p:pic>
        <p:nvPicPr>
          <p:cNvPr id="7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" y="4991100"/>
            <a:ext cx="5080000" cy="3238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85000" y="4832350"/>
            <a:ext cx="5080000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/>
          <p:nvPr/>
        </p:nvSpPr>
        <p:spPr>
          <a:xfrm>
            <a:off x="5607905" y="6331012"/>
            <a:ext cx="1242890" cy="685676"/>
          </a:xfrm>
          <a:prstGeom prst="rightArrow">
            <a:avLst>
              <a:gd name="adj1" fmla="val 32000"/>
              <a:gd name="adj2" fmla="val 116009"/>
            </a:avLst>
          </a:prstGeom>
          <a:solidFill>
            <a:srgbClr val="0365C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74" name="Shape 74"/>
          <p:cNvSpPr/>
          <p:nvPr/>
        </p:nvSpPr>
        <p:spPr>
          <a:xfrm>
            <a:off x="1259416" y="3232150"/>
            <a:ext cx="104859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70416" indent="-370416">
              <a:buSzPct val="75000"/>
              <a:buChar char="•"/>
              <a:defRPr sz="3000"/>
            </a:lvl1pPr>
          </a:lstStyle>
          <a:p>
            <a:pPr lvl="0">
              <a:defRPr sz="1800"/>
            </a:pPr>
            <a:r>
              <a:rPr sz="3000"/>
              <a:t>Con Angular il data binding è aggiornato automaticamente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784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 lvl="0">
              <a:defRPr sz="1800"/>
            </a:pPr>
            <a:r>
              <a:rPr sz="7840"/>
              <a:t>Cosa è Ruby on Rails(RoR)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 lvl="0">
              <a:defRPr sz="1800"/>
            </a:pPr>
            <a:r>
              <a:rPr sz="3600"/>
              <a:t>Ruby on Rails© è un framework web open source ottimizzato per massimizzare la produttività e la felicità dei programmatori. Ti permette di scrivere codice elegante favorendo la convention sulla configuration.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 lvl="0">
              <a:defRPr sz="1800"/>
            </a:pPr>
            <a:r>
              <a:rPr sz="8000"/>
              <a:t>Perché RoR?</a:t>
            </a:r>
          </a:p>
        </p:txBody>
      </p:sp>
      <p:sp>
        <p:nvSpPr>
          <p:cNvPr id="80" name="Shape 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>
                <a:latin typeface="Baskerville"/>
                <a:ea typeface="Baskerville"/>
                <a:cs typeface="Baskerville"/>
                <a:sym typeface="Baskerville"/>
              </a:rPr>
              <a:t>Scritto in Ruby</a:t>
            </a:r>
            <a:endParaRPr sz="3600">
              <a:latin typeface="Baskerville"/>
              <a:ea typeface="Baskerville"/>
              <a:cs typeface="Baskerville"/>
              <a:sym typeface="Baskerville"/>
            </a:endParaRPr>
          </a:p>
          <a:p>
            <a:pPr lvl="0">
              <a:defRPr sz="1800"/>
            </a:pPr>
            <a:r>
              <a:rPr sz="3600">
                <a:latin typeface="Baskerville"/>
                <a:ea typeface="Baskerville"/>
                <a:cs typeface="Baskerville"/>
                <a:sym typeface="Baskerville"/>
              </a:rPr>
              <a:t>Ben documentato</a:t>
            </a:r>
            <a:endParaRPr sz="3600">
              <a:latin typeface="Baskerville"/>
              <a:ea typeface="Baskerville"/>
              <a:cs typeface="Baskerville"/>
              <a:sym typeface="Baskerville"/>
            </a:endParaRPr>
          </a:p>
          <a:p>
            <a:pPr lvl="0">
              <a:defRPr sz="1800"/>
            </a:pPr>
            <a:r>
              <a:rPr sz="3600">
                <a:latin typeface="Baskerville"/>
                <a:ea typeface="Baskerville"/>
                <a:cs typeface="Baskerville"/>
                <a:sym typeface="Baskerville"/>
              </a:rPr>
              <a:t>Pragmatico</a:t>
            </a:r>
            <a:endParaRPr sz="3600">
              <a:latin typeface="Baskerville"/>
              <a:ea typeface="Baskerville"/>
              <a:cs typeface="Baskerville"/>
              <a:sym typeface="Baskerville"/>
            </a:endParaRPr>
          </a:p>
          <a:p>
            <a:pPr lvl="0">
              <a:defRPr sz="1800"/>
            </a:pPr>
            <a:r>
              <a:rPr sz="3600">
                <a:latin typeface="Baskerville"/>
                <a:ea typeface="Baskerville"/>
                <a:cs typeface="Baskerville"/>
                <a:sym typeface="Baskerville"/>
              </a:rPr>
              <a:t>Ottima community</a:t>
            </a:r>
            <a:endParaRPr sz="3600">
              <a:latin typeface="Baskerville"/>
              <a:ea typeface="Baskerville"/>
              <a:cs typeface="Baskerville"/>
              <a:sym typeface="Baskerville"/>
            </a:endParaRPr>
          </a:p>
          <a:p>
            <a:pPr lvl="0">
              <a:defRPr sz="1800"/>
            </a:pPr>
            <a:r>
              <a:rPr sz="3600">
                <a:latin typeface="Baskerville"/>
                <a:ea typeface="Baskerville"/>
                <a:cs typeface="Baskerville"/>
                <a:sym typeface="Baskerville"/>
              </a:rPr>
              <a:t>Framework maturo (12 Anni di esperienza)</a:t>
            </a:r>
            <a:endParaRPr sz="3600">
              <a:latin typeface="Baskerville"/>
              <a:ea typeface="Baskerville"/>
              <a:cs typeface="Baskerville"/>
              <a:sym typeface="Baskerville"/>
            </a:endParaRPr>
          </a:p>
          <a:p>
            <a:pPr lvl="0">
              <a:defRPr sz="1800"/>
            </a:pPr>
            <a:r>
              <a:rPr sz="3600">
                <a:latin typeface="Baskerville"/>
                <a:ea typeface="Baskerville"/>
                <a:cs typeface="Baskerville"/>
                <a:sym typeface="Baskerville"/>
              </a:rPr>
              <a:t>Molti moduli disponibili come gemme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 lvl="0">
              <a:defRPr sz="1800"/>
            </a:pPr>
            <a:r>
              <a:rPr sz="8000"/>
              <a:t>Ruby Lang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xfrm>
            <a:off x="952500" y="2260600"/>
            <a:ext cx="11099801" cy="6286500"/>
          </a:xfrm>
          <a:prstGeom prst="rect">
            <a:avLst/>
          </a:prstGeom>
        </p:spPr>
        <p:txBody>
          <a:bodyPr/>
          <a:lstStyle>
            <a:lvl1pPr>
              <a:defRPr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 lvl="0">
              <a:defRPr sz="1800"/>
            </a:pPr>
            <a:r>
              <a:rPr sz="3600"/>
              <a:t>Un linguaggio open-source dinamico che dà particolare rilevanza alla semplicità e alla produttività, dotato di una sintassi elegante, naturale da leggere e facile da scrivere.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 lvl="0">
              <a:defRPr sz="1800"/>
            </a:pPr>
            <a:r>
              <a:rPr sz="8000"/>
              <a:t>Ruby: caratteristiche</a:t>
            </a:r>
          </a:p>
        </p:txBody>
      </p:sp>
      <p:sp>
        <p:nvSpPr>
          <p:cNvPr id="86" name="Shape 8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>
                <a:latin typeface="Baskerville"/>
                <a:ea typeface="Baskerville"/>
                <a:cs typeface="Baskerville"/>
                <a:sym typeface="Baskerville"/>
              </a:rPr>
              <a:t>Linguaggio duck typed</a:t>
            </a:r>
            <a:endParaRPr sz="3600">
              <a:latin typeface="Baskerville"/>
              <a:ea typeface="Baskerville"/>
              <a:cs typeface="Baskerville"/>
              <a:sym typeface="Baskerville"/>
            </a:endParaRPr>
          </a:p>
          <a:p>
            <a:pPr lvl="0">
              <a:defRPr sz="1800"/>
            </a:pPr>
            <a:r>
              <a:rPr sz="3600">
                <a:latin typeface="Baskerville"/>
                <a:ea typeface="Baskerville"/>
                <a:cs typeface="Baskerville"/>
                <a:sym typeface="Baskerville"/>
              </a:rPr>
              <a:t>Ogni cosa è un Oggetto: non ci sono tipi primitivi</a:t>
            </a:r>
            <a:endParaRPr sz="3600">
              <a:latin typeface="Baskerville"/>
              <a:ea typeface="Baskerville"/>
              <a:cs typeface="Baskerville"/>
              <a:sym typeface="Baskerville"/>
            </a:endParaRPr>
          </a:p>
          <a:p>
            <a:pPr lvl="0">
              <a:defRPr sz="1800"/>
            </a:pPr>
            <a:r>
              <a:rPr sz="3600">
                <a:latin typeface="Baskerville"/>
                <a:ea typeface="Baskerville"/>
                <a:cs typeface="Baskerville"/>
                <a:sym typeface="Baskerville"/>
              </a:rPr>
              <a:t>blocchi</a:t>
            </a:r>
            <a:endParaRPr sz="3600">
              <a:latin typeface="Baskerville"/>
              <a:ea typeface="Baskerville"/>
              <a:cs typeface="Baskerville"/>
              <a:sym typeface="Baskerville"/>
            </a:endParaRPr>
          </a:p>
          <a:p>
            <a:pPr lvl="0">
              <a:defRPr sz="1800"/>
            </a:pPr>
            <a:r>
              <a:rPr sz="3600">
                <a:latin typeface="Baskerville"/>
                <a:ea typeface="Baskerville"/>
                <a:cs typeface="Baskerville"/>
                <a:sym typeface="Baskerville"/>
              </a:rPr>
              <a:t>flessibilità</a:t>
            </a:r>
            <a:endParaRPr sz="3600">
              <a:latin typeface="Baskerville"/>
              <a:ea typeface="Baskerville"/>
              <a:cs typeface="Baskerville"/>
              <a:sym typeface="Baskerville"/>
            </a:endParaRPr>
          </a:p>
          <a:p>
            <a:pPr lvl="0">
              <a:defRPr sz="1800"/>
            </a:pPr>
            <a:r>
              <a:rPr sz="3600">
                <a:latin typeface="Baskerville"/>
                <a:ea typeface="Baskerville"/>
                <a:cs typeface="Baskerville"/>
                <a:sym typeface="Baskerville"/>
              </a:rPr>
              <a:t>moduli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 lvl="0">
              <a:defRPr sz="1800"/>
            </a:pPr>
            <a:r>
              <a:rPr sz="7119"/>
              <a:t>Ruby - Linguaggio duck typed</a:t>
            </a:r>
          </a:p>
        </p:txBody>
      </p:sp>
      <p:sp>
        <p:nvSpPr>
          <p:cNvPr id="89" name="Shape 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>
                <a:latin typeface="Baskerville"/>
                <a:ea typeface="Baskerville"/>
                <a:cs typeface="Baskerville"/>
                <a:sym typeface="Baskerville"/>
              </a:rPr>
              <a:t>Quando vedo un uccello che cammina come un'anatra, nuota come un'anatra e starnazza come un'anatra, io chiamo quell'uccello “anatra”</a:t>
            </a:r>
            <a:endParaRPr sz="3600">
              <a:latin typeface="Baskerville"/>
              <a:ea typeface="Baskerville"/>
              <a:cs typeface="Baskerville"/>
              <a:sym typeface="Baskerville"/>
            </a:endParaRPr>
          </a:p>
          <a:p>
            <a:pPr lvl="0">
              <a:defRPr sz="1800"/>
            </a:pPr>
            <a:r>
              <a:rPr sz="3600">
                <a:latin typeface="Baskerville"/>
                <a:ea typeface="Baskerville"/>
                <a:cs typeface="Baskerville"/>
                <a:sym typeface="Baskerville"/>
              </a:rPr>
              <a:t>Il linguaggio duck typed inferisce il tipo di dato analizzando suo valore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1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 lvl="0">
              <a:defRPr sz="1800"/>
            </a:pPr>
            <a:r>
              <a:rPr sz="6100"/>
              <a:t>Ruby - Linguaggio duck typed: esempio</a:t>
            </a:r>
          </a:p>
        </p:txBody>
      </p:sp>
      <p:pic>
        <p:nvPicPr>
          <p:cNvPr id="92" name="Schermata 2015-12-10 alle 13.59.5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9850" y="3194050"/>
            <a:ext cx="5524500" cy="17907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hape 93"/>
          <p:cNvSpPr/>
          <p:nvPr/>
        </p:nvSpPr>
        <p:spPr>
          <a:xfrm>
            <a:off x="1283196" y="2571749"/>
            <a:ext cx="1091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 lvl="0">
              <a:defRPr sz="1800"/>
            </a:pPr>
            <a:r>
              <a:rPr sz="3600"/>
              <a:t>Ruby</a:t>
            </a:r>
          </a:p>
        </p:txBody>
      </p:sp>
      <p:sp>
        <p:nvSpPr>
          <p:cNvPr id="94" name="Shape 94"/>
          <p:cNvSpPr/>
          <p:nvPr/>
        </p:nvSpPr>
        <p:spPr>
          <a:xfrm>
            <a:off x="1325401" y="5156199"/>
            <a:ext cx="87979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 lvl="0">
              <a:defRPr sz="1800"/>
            </a:pPr>
            <a:r>
              <a:rPr sz="3600"/>
              <a:t>Java</a:t>
            </a:r>
          </a:p>
        </p:txBody>
      </p:sp>
      <p:pic>
        <p:nvPicPr>
          <p:cNvPr id="95" name="Schermata 2015-12-10 alle 14.10.2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3500" y="5949950"/>
            <a:ext cx="9550400" cy="341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 lvl="0">
              <a:defRPr sz="1800"/>
            </a:pPr>
            <a:r>
              <a:rPr sz="7000"/>
              <a:t>Ruby - i blocchi</a:t>
            </a:r>
          </a:p>
        </p:txBody>
      </p:sp>
      <p:sp>
        <p:nvSpPr>
          <p:cNvPr id="98" name="Shape 98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400">
                <a:latin typeface="Baskerville"/>
                <a:ea typeface="Baskerville"/>
                <a:cs typeface="Baskerville"/>
                <a:sym typeface="Baskerville"/>
              </a:rPr>
              <a:t>Codice non associato ad un oggetto che può essere eseguito nel contesto di un altro oggetto</a:t>
            </a:r>
            <a:endParaRPr sz="3400">
              <a:latin typeface="Baskerville"/>
              <a:ea typeface="Baskerville"/>
              <a:cs typeface="Baskerville"/>
              <a:sym typeface="Baskerville"/>
            </a:endParaRPr>
          </a:p>
          <a:p>
            <a:pPr lvl="0">
              <a:defRPr sz="1800"/>
            </a:pPr>
            <a:r>
              <a:rPr sz="3400">
                <a:latin typeface="Baskerville"/>
                <a:ea typeface="Baskerville"/>
                <a:cs typeface="Baskerville"/>
                <a:sym typeface="Baskerville"/>
              </a:rPr>
              <a:t>I blocchi prelevano lo scope del contesto nel quale sono inseriti (appiattiscono lo scope). Da questo punto di vista sono delle Closure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 lvl="0">
              <a:defRPr sz="1800"/>
            </a:pPr>
            <a:r>
              <a:rPr sz="7000"/>
              <a:t>Ruby - I blocchi: esempio</a:t>
            </a:r>
          </a:p>
        </p:txBody>
      </p:sp>
      <p:pic>
        <p:nvPicPr>
          <p:cNvPr id="101" name="Schermata 2015-12-10 alle 14.21.5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450" y="3365500"/>
            <a:ext cx="11214100" cy="3022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7000">
                <a:latin typeface="Baskerville"/>
                <a:ea typeface="Baskerville"/>
                <a:cs typeface="Baskerville"/>
                <a:sym typeface="Baskerville"/>
              </a:rPr>
              <a:t>Ruby: flessibilità</a:t>
            </a:r>
          </a:p>
        </p:txBody>
      </p:sp>
      <p:pic>
        <p:nvPicPr>
          <p:cNvPr id="104" name="Schermata 2015-12-11 alle 13.52.2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2100" y="2514600"/>
            <a:ext cx="9880600" cy="647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5358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75099" y="5719047"/>
            <a:ext cx="511868" cy="416145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hape 36"/>
          <p:cNvSpPr/>
          <p:nvPr/>
        </p:nvSpPr>
        <p:spPr>
          <a:xfrm>
            <a:off x="7586553" y="5628123"/>
            <a:ext cx="217256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FFFFFF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@JacopoBeschi</a:t>
            </a:r>
          </a:p>
        </p:txBody>
      </p:sp>
      <p:sp>
        <p:nvSpPr>
          <p:cNvPr id="37" name="Shape 37"/>
          <p:cNvSpPr/>
          <p:nvPr/>
        </p:nvSpPr>
        <p:spPr>
          <a:xfrm>
            <a:off x="7585221" y="5048249"/>
            <a:ext cx="11461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FFFFFF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@intrip</a:t>
            </a:r>
          </a:p>
        </p:txBody>
      </p:sp>
      <p:sp>
        <p:nvSpPr>
          <p:cNvPr id="38" name="Shape 38"/>
          <p:cNvSpPr/>
          <p:nvPr/>
        </p:nvSpPr>
        <p:spPr>
          <a:xfrm>
            <a:off x="7552473" y="4362449"/>
            <a:ext cx="211952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FFFFFF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@jacopobeschi</a:t>
            </a:r>
          </a:p>
        </p:txBody>
      </p:sp>
      <p:pic>
        <p:nvPicPr>
          <p:cNvPr id="39" name="In-2C-89px-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5034" y="4362450"/>
            <a:ext cx="613597" cy="546100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/>
        </p:nvSpPr>
        <p:spPr>
          <a:xfrm>
            <a:off x="3992879" y="1193799"/>
            <a:ext cx="519684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6000">
                <a:solidFill>
                  <a:srgbClr val="DCDEE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Jacopo Beschi</a:t>
            </a:r>
          </a:p>
        </p:txBody>
      </p:sp>
      <p:grpSp>
        <p:nvGrpSpPr>
          <p:cNvPr id="43" name="Group 43"/>
          <p:cNvGrpSpPr/>
          <p:nvPr/>
        </p:nvGrpSpPr>
        <p:grpSpPr>
          <a:xfrm rot="120000">
            <a:off x="626091" y="2890891"/>
            <a:ext cx="5196714" cy="4360763"/>
            <a:chOff x="-127000" y="-88900"/>
            <a:chExt cx="5196713" cy="4360762"/>
          </a:xfrm>
        </p:grpSpPr>
        <p:pic>
          <p:nvPicPr>
            <p:cNvPr id="42" name="Immagin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4942715" cy="403056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1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0" y="-88900"/>
              <a:ext cx="5196714" cy="4360763"/>
            </a:xfrm>
            <a:prstGeom prst="rect">
              <a:avLst/>
            </a:prstGeom>
            <a:effectLst/>
          </p:spPr>
        </p:pic>
      </p:grpSp>
      <p:pic>
        <p:nvPicPr>
          <p:cNvPr id="44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56400" y="5038119"/>
            <a:ext cx="546100" cy="54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7000">
                <a:latin typeface="Baskerville"/>
                <a:ea typeface="Baskerville"/>
                <a:cs typeface="Baskerville"/>
                <a:sym typeface="Baskerville"/>
              </a:rPr>
              <a:t>Ruby: Moduli</a:t>
            </a:r>
          </a:p>
        </p:txBody>
      </p:sp>
      <p:pic>
        <p:nvPicPr>
          <p:cNvPr id="107" name="Schermata 2015-12-11 alle 13.56.1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7050" y="3619500"/>
            <a:ext cx="6870700" cy="426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Coding time!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title"/>
          </p:nvPr>
        </p:nvSpPr>
        <p:spPr>
          <a:xfrm>
            <a:off x="1270000" y="-14986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 sz="79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 lvl="0">
              <a:defRPr sz="1800"/>
            </a:pPr>
            <a:r>
              <a:rPr sz="7900"/>
              <a:t>Letture consigliate</a:t>
            </a:r>
          </a:p>
        </p:txBody>
      </p:sp>
      <p:pic>
        <p:nvPicPr>
          <p:cNvPr id="112" name="51MoTaVrS7L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84950" y="2540000"/>
            <a:ext cx="4889500" cy="635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51umOrXuRcL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3350" y="2438400"/>
            <a:ext cx="4254500" cy="635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xfrm>
            <a:off x="952500" y="6858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 lvl="0">
              <a:defRPr sz="1800"/>
            </a:pPr>
            <a:r>
              <a:rPr sz="8000"/>
              <a:t>Link ai sorgenti</a:t>
            </a:r>
          </a:p>
        </p:txBody>
      </p:sp>
      <p:sp>
        <p:nvSpPr>
          <p:cNvPr id="116" name="Shape 116"/>
          <p:cNvSpPr/>
          <p:nvPr/>
        </p:nvSpPr>
        <p:spPr>
          <a:xfrm>
            <a:off x="436911" y="4514850"/>
            <a:ext cx="1177537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/>
            </a:lvl1pPr>
          </a:lstStyle>
          <a:p>
            <a:pPr lvl="0">
              <a:defRPr sz="1800"/>
            </a:pPr>
            <a:r>
              <a:rPr sz="4100"/>
              <a:t>https://github.com/jacopo-beschi-intersail/todo-list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1961" y="3914775"/>
            <a:ext cx="5291667" cy="530225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 lvl="0">
              <a:defRPr sz="1800"/>
            </a:pPr>
            <a:r>
              <a:rPr sz="8000"/>
              <a:t>Todo List</a:t>
            </a:r>
          </a:p>
        </p:txBody>
      </p:sp>
      <p:sp>
        <p:nvSpPr>
          <p:cNvPr id="48" name="Shape 48"/>
          <p:cNvSpPr/>
          <p:nvPr>
            <p:ph type="body" idx="1"/>
          </p:nvPr>
        </p:nvSpPr>
        <p:spPr>
          <a:xfrm>
            <a:off x="698500" y="1943100"/>
            <a:ext cx="11099801" cy="6286500"/>
          </a:xfrm>
          <a:prstGeom prst="rect">
            <a:avLst/>
          </a:prstGeom>
        </p:spPr>
        <p:txBody>
          <a:bodyPr/>
          <a:lstStyle/>
          <a:p>
            <a:pPr lvl="0" marL="444500" indent="-444500">
              <a:defRPr sz="1800"/>
            </a:pPr>
            <a:r>
              <a:rPr sz="3300">
                <a:latin typeface="Baskerville"/>
                <a:ea typeface="Baskerville"/>
                <a:cs typeface="Baskerville"/>
                <a:sym typeface="Baskerville"/>
              </a:rPr>
              <a:t>CRUD(Create Read Update Delete) di task</a:t>
            </a:r>
            <a:endParaRPr sz="3300">
              <a:latin typeface="Baskerville"/>
              <a:ea typeface="Baskerville"/>
              <a:cs typeface="Baskerville"/>
              <a:sym typeface="Baskerville"/>
            </a:endParaRPr>
          </a:p>
          <a:p>
            <a:pPr lvl="0" marL="444500" indent="-444500">
              <a:defRPr sz="1800"/>
            </a:pPr>
            <a:r>
              <a:rPr sz="3300">
                <a:latin typeface="Baskerville"/>
                <a:ea typeface="Baskerville"/>
                <a:cs typeface="Baskerville"/>
                <a:sym typeface="Baskerville"/>
              </a:rPr>
              <a:t>Ordinamento task</a:t>
            </a:r>
            <a:endParaRPr sz="3300">
              <a:latin typeface="Baskerville"/>
              <a:ea typeface="Baskerville"/>
              <a:cs typeface="Baskerville"/>
              <a:sym typeface="Baskerville"/>
            </a:endParaRPr>
          </a:p>
          <a:p>
            <a:pPr lvl="0" marL="444500" indent="-444500">
              <a:defRPr sz="1800"/>
            </a:pPr>
            <a:r>
              <a:rPr sz="3300">
                <a:latin typeface="Baskerville"/>
                <a:ea typeface="Baskerville"/>
                <a:cs typeface="Baskerville"/>
                <a:sym typeface="Baskerville"/>
              </a:rPr>
              <a:t>Filtraggio task</a:t>
            </a:r>
            <a:endParaRPr sz="3300">
              <a:latin typeface="Baskerville"/>
              <a:ea typeface="Baskerville"/>
              <a:cs typeface="Baskerville"/>
              <a:sym typeface="Baskerville"/>
            </a:endParaRPr>
          </a:p>
          <a:p>
            <a:pPr lvl="0" marL="444500" indent="-444500">
              <a:defRPr sz="1800"/>
            </a:pPr>
            <a:r>
              <a:rPr sz="3300">
                <a:latin typeface="Baskerville"/>
                <a:ea typeface="Baskerville"/>
                <a:cs typeface="Baskerville"/>
                <a:sym typeface="Baskerville"/>
              </a:rPr>
              <a:t>Autenticazione utente</a:t>
            </a:r>
            <a:endParaRPr sz="3300">
              <a:latin typeface="Baskerville"/>
              <a:ea typeface="Baskerville"/>
              <a:cs typeface="Baskerville"/>
              <a:sym typeface="Baskerville"/>
            </a:endParaRPr>
          </a:p>
          <a:p>
            <a:pPr lvl="0" marL="444500" indent="-444500">
              <a:defRPr sz="1800"/>
            </a:pPr>
            <a:r>
              <a:rPr sz="3300">
                <a:latin typeface="Baskerville"/>
                <a:ea typeface="Baskerville"/>
                <a:cs typeface="Baskerville"/>
                <a:sym typeface="Baskerville"/>
              </a:rPr>
              <a:t>Associazione task all’utente corrente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3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 lvl="0">
              <a:defRPr sz="1800"/>
            </a:pPr>
            <a:r>
              <a:rPr sz="7300"/>
              <a:t>Web frameworks(wikipedia)</a:t>
            </a:r>
          </a:p>
        </p:txBody>
      </p:sp>
      <p:graphicFrame>
        <p:nvGraphicFramePr>
          <p:cNvPr id="51" name="Table 51"/>
          <p:cNvGraphicFramePr/>
          <p:nvPr/>
        </p:nvGraphicFramePr>
        <p:xfrm>
          <a:off x="881156" y="2530948"/>
          <a:ext cx="11013888" cy="572187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1203264"/>
                <a:gridCol w="1203264"/>
                <a:gridCol w="1203264"/>
                <a:gridCol w="1203264"/>
                <a:gridCol w="1203264"/>
                <a:gridCol w="1203264"/>
                <a:gridCol w="1387772"/>
                <a:gridCol w="1203264"/>
                <a:gridCol w="1203264"/>
              </a:tblGrid>
              <a:tr h="301151"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ActiveVFP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BEdita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Crypton (framework)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Hazaar MVC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Kepler (software)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Open Semantic Framework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Qcodo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Spring Roo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Yii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01151"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Agavi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Brutos Framework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Dabble DB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Horde (software)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Kohana (framework)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Openframe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Reasonable Server Faces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Stripes (framework)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Ze Framework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01151"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AIDA/Web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CakePHP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DAMP (software bundle)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Humax Raiya Programming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Kooboo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OpenRasta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RichFaces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Apache Struts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Zend Framework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01151"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Ajax framework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Camping (microframework)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Dancer (software)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IBM WebSphere Application Server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Laravel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OpenXava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RIFE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Apache Struts 2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Base One Foundation Component Library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01151"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Ametys CMS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Cappuccino (application development framework)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Django (web framework)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IBM WebSphere Application Server Community Edition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Lift (web framework)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Oracle Application Express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RNA Framework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Sun Web Developer Pack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ZK (framework)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01151"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Ample SDK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Castle Project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Drupal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ICEfaces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Lithium (PHP framework)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Orchard Project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Ruby on Rails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SymbolicWeb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Hammerkit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01151"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Apache Shale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Catalyst (software)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Echo (framework)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ItsNat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Lively Kernel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Padrino (web framework)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Run BASIC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Symfony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Kajona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01151"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Apache Sling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Caveman2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Exponent CMS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Jamroom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LYME (software bundle)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Pandesic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Scalatra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Takes (framework)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Ocsigen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01151"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Apache Tapestry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Cgiapp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Express.js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Java Platform, Enterprise Edition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Mach-II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Pantheon (software)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Seaside (software)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ThinWire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Project Zero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01151"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Apache Wicket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Apache Click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Fat-Free Framework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JavaServer Faces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MapFish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PEAR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SignalR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Topincs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Spring Framework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01151"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Apigility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COBOL on Wheelchair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Flexive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Javeline platform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MEAN (software bundle)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PhpCodeGenie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Silex (web framework)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Vaadin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Yesod (web framework)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01151"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AppFuse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Apache Cocoon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Fluid UI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JBND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Merb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PHPixie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SilverStripe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Vibe.d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1024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01151"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ASP.NET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CodeCharge Studio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FuelPHP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JBoss Seam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Mojolicious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PHPRunner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Sinatra (software)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VRaptor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1024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01151"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ASP.NET MVC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CodeIgniter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Fusebox (programming)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JHipster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Molins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PhpWebSite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SISCWeb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Vroom Framework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1024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01151"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ASP.NET Razor view engine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ColdBox Platform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Geomajas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Joomla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Moobile.js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Play framework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SiteMesh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WaveMaker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1024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01151"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ASP.NET vNext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ColdFusion on Wheels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Google Apps Script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JQuery Mobile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Mozilla Skywriter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Plone (software)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Slimweb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WebObjects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1024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01151"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ATL Server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ColdSpring Framework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Grails (framework)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Jspx-bay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Nette Framework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PRADO (framework)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Snap (web framework)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WebWork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1024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01151"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Axiom CMS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Cotonti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Gurupa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JVx (Framework)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Obidos (software)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PrimeFaces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Solution stack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Wt (web toolkit)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1024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301151"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Barracuda (Java)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CppCMS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Hamlets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JWt (Java web toolkit)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OcPortal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ProcessWire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Spark (software)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1024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Xaraya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1024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asted-image-filter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588873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54"/>
          <p:cNvSpPr/>
          <p:nvPr/>
        </p:nvSpPr>
        <p:spPr>
          <a:xfrm>
            <a:off x="2767634" y="1174749"/>
            <a:ext cx="7113932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400"/>
            </a:lvl1pPr>
          </a:lstStyle>
          <a:p>
            <a:pPr lvl="0">
              <a:defRPr sz="1800"/>
            </a:pPr>
            <a:r>
              <a:rPr sz="7400"/>
              <a:t>What to do now?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 lvl="0">
              <a:defRPr sz="1800"/>
            </a:pPr>
            <a:r>
              <a:rPr sz="8000"/>
              <a:t>Scelta di un framework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>
                <a:latin typeface="Baskerville"/>
                <a:ea typeface="Baskerville"/>
                <a:cs typeface="Baskerville"/>
                <a:sym typeface="Baskerville"/>
              </a:rPr>
              <a:t>Non esiste il framework migliore per eccellenza</a:t>
            </a:r>
            <a:endParaRPr sz="3600">
              <a:latin typeface="Baskerville"/>
              <a:ea typeface="Baskerville"/>
              <a:cs typeface="Baskerville"/>
              <a:sym typeface="Baskerville"/>
            </a:endParaRPr>
          </a:p>
          <a:p>
            <a:pPr lvl="0">
              <a:defRPr sz="1800"/>
            </a:pPr>
            <a:r>
              <a:rPr sz="3600">
                <a:latin typeface="Baskerville"/>
                <a:ea typeface="Baskerville"/>
                <a:cs typeface="Baskerville"/>
                <a:sym typeface="Baskerville"/>
              </a:rPr>
              <a:t>La scelta migliore dipende dai requisiti applicativi</a:t>
            </a:r>
            <a:endParaRPr sz="3600">
              <a:latin typeface="Baskerville"/>
              <a:ea typeface="Baskerville"/>
              <a:cs typeface="Baskerville"/>
              <a:sym typeface="Baskerville"/>
            </a:endParaRPr>
          </a:p>
          <a:p>
            <a:pPr lvl="0">
              <a:defRPr sz="1800"/>
            </a:pPr>
            <a:r>
              <a:rPr sz="3600">
                <a:latin typeface="Baskerville"/>
                <a:ea typeface="Baskerville"/>
                <a:cs typeface="Baskerville"/>
                <a:sym typeface="Baskerville"/>
              </a:rPr>
              <a:t>Ogni scelta comporta dei trade-off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 lvl="0">
              <a:defRPr sz="1800"/>
            </a:pPr>
            <a:r>
              <a:rPr sz="8000"/>
              <a:t>Ma noi cosa useremo?</a:t>
            </a:r>
          </a:p>
        </p:txBody>
      </p:sp>
      <p:pic>
        <p:nvPicPr>
          <p:cNvPr id="60" name="rail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9200" y="2419350"/>
            <a:ext cx="3733800" cy="4686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angularj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7300" y="2680275"/>
            <a:ext cx="4463935" cy="4494650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/>
          <p:nvPr/>
        </p:nvSpPr>
        <p:spPr>
          <a:xfrm>
            <a:off x="5880099" y="3505200"/>
            <a:ext cx="1371601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5000"/>
            </a:lvl1pPr>
          </a:lstStyle>
          <a:p>
            <a:pPr lvl="0">
              <a:defRPr sz="1800"/>
            </a:pPr>
            <a:r>
              <a:rPr sz="15000"/>
              <a:t>+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 lvl="0">
              <a:defRPr sz="1800"/>
            </a:pPr>
            <a:r>
              <a:rPr sz="8000"/>
              <a:t>Cosa è AngularJs	</a:t>
            </a:r>
          </a:p>
        </p:txBody>
      </p:sp>
      <p:sp>
        <p:nvSpPr>
          <p:cNvPr id="65" name="Shape 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 lvl="0">
              <a:defRPr sz="1800"/>
            </a:pPr>
            <a:r>
              <a:rPr sz="3600"/>
              <a:t>AngularJS è un framework javascript per la costruzione di applicazioni web dinamiche. Ti permette di usare HTML come linguaggio di template estendendone la sintassi per esprimere i tuoi componenti applicativi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 lvl="0">
              <a:defRPr sz="1800"/>
            </a:pPr>
            <a:r>
              <a:rPr sz="8000"/>
              <a:t>Perché angular</a:t>
            </a:r>
          </a:p>
        </p:txBody>
      </p:sp>
      <p:sp>
        <p:nvSpPr>
          <p:cNvPr id="68" name="Shape 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>
                <a:latin typeface="Baskerville"/>
                <a:ea typeface="Baskerville"/>
                <a:cs typeface="Baskerville"/>
                <a:sym typeface="Baskerville"/>
              </a:rPr>
              <a:t>Data binding bidirezionale</a:t>
            </a:r>
            <a:endParaRPr sz="3600">
              <a:latin typeface="Baskerville"/>
              <a:ea typeface="Baskerville"/>
              <a:cs typeface="Baskerville"/>
              <a:sym typeface="Baskerville"/>
            </a:endParaRPr>
          </a:p>
          <a:p>
            <a:pPr lvl="0">
              <a:defRPr sz="1800"/>
            </a:pPr>
            <a:r>
              <a:rPr sz="3600">
                <a:latin typeface="Baskerville"/>
                <a:ea typeface="Baskerville"/>
                <a:cs typeface="Baskerville"/>
                <a:sym typeface="Baskerville"/>
              </a:rPr>
              <a:t>Pattern MVC</a:t>
            </a:r>
            <a:endParaRPr sz="3600">
              <a:latin typeface="Baskerville"/>
              <a:ea typeface="Baskerville"/>
              <a:cs typeface="Baskerville"/>
              <a:sym typeface="Baskerville"/>
            </a:endParaRPr>
          </a:p>
          <a:p>
            <a:pPr lvl="0">
              <a:defRPr sz="1800"/>
            </a:pPr>
            <a:r>
              <a:rPr sz="3600">
                <a:latin typeface="Baskerville"/>
                <a:ea typeface="Baskerville"/>
                <a:cs typeface="Baskerville"/>
                <a:sym typeface="Baskerville"/>
              </a:rPr>
              <a:t>Componenti riutilizzabili tramite le “direttive”</a:t>
            </a:r>
            <a:endParaRPr sz="3600">
              <a:latin typeface="Baskerville"/>
              <a:ea typeface="Baskerville"/>
              <a:cs typeface="Baskerville"/>
              <a:sym typeface="Baskerville"/>
            </a:endParaRPr>
          </a:p>
          <a:p>
            <a:pPr lvl="0">
              <a:defRPr sz="1800"/>
            </a:pPr>
            <a:r>
              <a:rPr sz="3600">
                <a:latin typeface="Baskerville"/>
                <a:ea typeface="Baskerville"/>
                <a:cs typeface="Baskerville"/>
                <a:sym typeface="Baskerville"/>
              </a:rPr>
              <a:t>HTML come template</a:t>
            </a:r>
            <a:endParaRPr sz="3600">
              <a:latin typeface="Baskerville"/>
              <a:ea typeface="Baskerville"/>
              <a:cs typeface="Baskerville"/>
              <a:sym typeface="Baskerville"/>
            </a:endParaRPr>
          </a:p>
          <a:p>
            <a:pPr lvl="0">
              <a:defRPr sz="1800"/>
            </a:pPr>
            <a:r>
              <a:rPr sz="3600">
                <a:latin typeface="Baskerville"/>
                <a:ea typeface="Baskerville"/>
                <a:cs typeface="Baskerville"/>
                <a:sym typeface="Baskerville"/>
              </a:rPr>
              <a:t>Filtri built in</a:t>
            </a:r>
            <a:endParaRPr sz="3600">
              <a:latin typeface="Baskerville"/>
              <a:ea typeface="Baskerville"/>
              <a:cs typeface="Baskerville"/>
              <a:sym typeface="Baskerville"/>
            </a:endParaRPr>
          </a:p>
          <a:p>
            <a:pPr lvl="0">
              <a:defRPr sz="1800"/>
            </a:pPr>
            <a:r>
              <a:rPr sz="3600">
                <a:latin typeface="Baskerville"/>
                <a:ea typeface="Baskerville"/>
                <a:cs typeface="Baskerville"/>
                <a:sym typeface="Baskerville"/>
              </a:rPr>
              <a:t>Supportato da Google©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